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58" r:id="rId5"/>
    <p:sldId id="259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18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10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89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31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02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321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87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91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58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255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65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04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1657A-5E74-4C2E-AE50-206BC0846D44}" type="datetimeFigureOut">
              <a:rPr lang="en-US" smtClean="0"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76271-E385-4102-91EE-D1BF16FD904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0609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3BF1E2E-756B-45B0-9B8D-260FE6642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1874503"/>
            <a:ext cx="5962650" cy="39814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9F31437-213D-4354-9CC8-9CA139DEFA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509859" cy="5645791"/>
          </a:xfrm>
        </p:spPr>
        <p:txBody>
          <a:bodyPr>
            <a:prstTxWarp prst="textPlain">
              <a:avLst/>
            </a:prstTxWarp>
            <a:noAutofit/>
          </a:bodyPr>
          <a:lstStyle/>
          <a:p>
            <a:r>
              <a:rPr lang="es-ES" sz="4000" b="1" dirty="0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  <a:t>Control de Calidad de Granos de Soja con Visión Artificial: Innovación para la Exportación y Almacenamiento</a:t>
            </a:r>
            <a:endParaRPr lang="en-US" sz="4000" b="1" dirty="0">
              <a:solidFill>
                <a:schemeClr val="accent4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B9576E-7082-4870-80E2-A016F7AC8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26" y="5922628"/>
            <a:ext cx="12080148" cy="1655762"/>
          </a:xfrm>
        </p:spPr>
        <p:txBody>
          <a:bodyPr/>
          <a:lstStyle/>
          <a:p>
            <a:r>
              <a:rPr lang="es-ES" dirty="0"/>
              <a:t>Una presentación sobre cómo la tecnología transforma la agroindustria, garantizando la calidad y competitividad en mercados globales.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881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1147C5-66C6-4A28-B49E-612A1349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8347"/>
            <a:ext cx="10515600" cy="1325563"/>
          </a:xfrm>
        </p:spPr>
        <p:txBody>
          <a:bodyPr/>
          <a:lstStyle/>
          <a:p>
            <a:r>
              <a:rPr lang="es-ES" b="1" dirty="0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  <a:t>El Desafío en la Industria Sojera</a:t>
            </a:r>
            <a:br>
              <a:rPr lang="es-ES" b="1" dirty="0"/>
            </a:br>
            <a:endParaRPr lang="en-US" dirty="0"/>
          </a:p>
        </p:txBody>
      </p:sp>
      <p:pic>
        <p:nvPicPr>
          <p:cNvPr id="1026" name="Picture 2" descr="Vista aérea de silos ventilados industriales para el almacenamiento a largo plazo de granos y semillas oleaginosas. Ascensor metálico para secado de trigo en zona agrícola">
            <a:extLst>
              <a:ext uri="{FF2B5EF4-FFF2-40B4-BE49-F238E27FC236}">
                <a16:creationId xmlns:a16="http://schemas.microsoft.com/office/drawing/2014/main" id="{7F4AE52A-59F5-4C75-846B-3A909D56AD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7594" y="1285885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D3161B6-2325-4535-B9C0-9DB9C64418E0}"/>
              </a:ext>
            </a:extLst>
          </p:cNvPr>
          <p:cNvSpPr txBox="1"/>
          <p:nvPr/>
        </p:nvSpPr>
        <p:spPr>
          <a:xfrm>
            <a:off x="205880" y="1299340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Valor y Aceptación Global</a:t>
            </a:r>
          </a:p>
          <a:p>
            <a:r>
              <a:rPr lang="es-ES" dirty="0"/>
              <a:t>La calidad del grano impacta directamente en el valor de mercado y la aceptación en los exigentes mercados internacionales.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9C1421A-9652-4540-8798-502AA288B601}"/>
              </a:ext>
            </a:extLst>
          </p:cNvPr>
          <p:cNvSpPr txBox="1"/>
          <p:nvPr/>
        </p:nvSpPr>
        <p:spPr>
          <a:xfrm>
            <a:off x="205880" y="2804975"/>
            <a:ext cx="60946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Inspección Manual, Lenta y Costosa</a:t>
            </a:r>
          </a:p>
          <a:p>
            <a:r>
              <a:rPr lang="es-ES" dirty="0"/>
              <a:t>Los métodos tradicionales son la inspección visual manual, siendo costosa, lenta y sujeta a errores y subjetividad humana.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330860DE-E5F4-4520-BB8C-0BB7775884EE}"/>
              </a:ext>
            </a:extLst>
          </p:cNvPr>
          <p:cNvSpPr txBox="1"/>
          <p:nvPr/>
        </p:nvSpPr>
        <p:spPr>
          <a:xfrm>
            <a:off x="176518" y="3997003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Necesidad de Soluciones Rápidas</a:t>
            </a:r>
          </a:p>
          <a:p>
            <a:r>
              <a:rPr lang="es-ES" dirty="0"/>
              <a:t>Existe una necesidad urgente de soluciones rápidas, objetivas y escalables para el control previo a la exportación o el ingreso a silos.</a:t>
            </a:r>
          </a:p>
        </p:txBody>
      </p:sp>
    </p:spTree>
    <p:extLst>
      <p:ext uri="{BB962C8B-B14F-4D97-AF65-F5344CB8AC3E}">
        <p14:creationId xmlns:p14="http://schemas.microsoft.com/office/powerpoint/2010/main" val="2052140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69B20D-C68D-4C86-9435-27BCC4255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71" y="184404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  <a:t>Objetivos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21BB7DF-6CD8-42C5-B0A0-4F95F9AE0299}"/>
              </a:ext>
            </a:extLst>
          </p:cNvPr>
          <p:cNvSpPr txBox="1"/>
          <p:nvPr/>
        </p:nvSpPr>
        <p:spPr>
          <a:xfrm>
            <a:off x="673216" y="1434084"/>
            <a:ext cx="609460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A.	Objetivo General</a:t>
            </a:r>
          </a:p>
          <a:p>
            <a:r>
              <a:rPr lang="es-ES" dirty="0"/>
              <a:t>	Desarrollar un sistema de clasificación del estado de los granos de soya mediante visión artificial e inteligencia artificial, utilizando una cámara para capturar imágenes que sirvan de base al entrenamiento y validación del modelo.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D0390F5-06F9-4C53-A97B-038435210D1F}"/>
              </a:ext>
            </a:extLst>
          </p:cNvPr>
          <p:cNvSpPr txBox="1"/>
          <p:nvPr/>
        </p:nvSpPr>
        <p:spPr>
          <a:xfrm>
            <a:off x="664828" y="2911412"/>
            <a:ext cx="6102990" cy="365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just">
              <a:lnSpc>
                <a:spcPct val="95000"/>
              </a:lnSpc>
              <a:spcBef>
                <a:spcPts val="600"/>
              </a:spcBef>
              <a:spcAft>
                <a:spcPts val="300"/>
              </a:spcAft>
              <a:tabLst>
                <a:tab pos="182880" algn="l"/>
                <a:tab pos="457200" algn="l"/>
              </a:tabLst>
            </a:pPr>
            <a:r>
              <a:rPr lang="es-BO" sz="1800" b="1" i="1" spc="-5" dirty="0">
                <a:effectLst/>
                <a:latin typeface="Times New Roman" panose="02020603050405020304" pitchFamily="18" charset="0"/>
              </a:rPr>
              <a:t>Objetivos específicos</a:t>
            </a:r>
            <a:endParaRPr lang="en-US" sz="1800" b="1" i="1" spc="-5" dirty="0">
              <a:effectLst/>
              <a:latin typeface="Times New Roman" panose="02020603050405020304" pitchFamily="18" charset="0"/>
            </a:endParaRPr>
          </a:p>
          <a:p>
            <a:pPr marL="411480" indent="182880" algn="just">
              <a:lnSpc>
                <a:spcPct val="95000"/>
              </a:lnSpc>
              <a:tabLst>
                <a:tab pos="182880" algn="l"/>
              </a:tabLst>
            </a:pPr>
            <a:r>
              <a:rPr lang="es-BO" sz="1800" spc="-5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Recopilar una base de datos de imágenes de granos de soya en distintos estados (sanos, dañados, inmaduros o deteriorados).</a:t>
            </a:r>
            <a:endParaRPr lang="en-US" sz="1800" spc="-5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411480" indent="182880" algn="just">
              <a:lnSpc>
                <a:spcPct val="95000"/>
              </a:lnSpc>
              <a:tabLst>
                <a:tab pos="182880" algn="l"/>
              </a:tabLst>
            </a:pPr>
            <a:r>
              <a:rPr lang="es-BO" sz="1800" spc="-5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 </a:t>
            </a:r>
            <a:endParaRPr lang="en-US" sz="1800" spc="-5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411480" indent="182880" algn="just">
              <a:lnSpc>
                <a:spcPct val="95000"/>
              </a:lnSpc>
              <a:tabLst>
                <a:tab pos="182880" algn="l"/>
              </a:tabLst>
            </a:pPr>
            <a:r>
              <a:rPr lang="es-BO" sz="1800" spc="-5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Entrenar un modelo de clasificación utilizando técnicas de normalizac</a:t>
            </a:r>
            <a:r>
              <a:rPr lang="es-BO" spc="-5" dirty="0">
                <a:latin typeface="Times New Roman" panose="02020603050405020304" pitchFamily="18" charset="0"/>
                <a:ea typeface="SimSun" panose="02010600030101010101" pitchFamily="2" charset="-122"/>
              </a:rPr>
              <a:t>ión y capas profundas.</a:t>
            </a:r>
          </a:p>
          <a:p>
            <a:pPr marL="411480" indent="182880" algn="just">
              <a:lnSpc>
                <a:spcPct val="95000"/>
              </a:lnSpc>
              <a:tabLst>
                <a:tab pos="182880" algn="l"/>
              </a:tabLst>
            </a:pPr>
            <a:r>
              <a:rPr lang="es-BO" sz="1800" spc="-5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 </a:t>
            </a:r>
            <a:endParaRPr lang="en-US" sz="1800" spc="-5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411480" indent="182880" algn="just">
              <a:lnSpc>
                <a:spcPct val="95000"/>
              </a:lnSpc>
              <a:tabLst>
                <a:tab pos="182880" algn="l"/>
              </a:tabLst>
            </a:pPr>
            <a:r>
              <a:rPr lang="es-BO" sz="1800" spc="-5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Evaluar el desempeño del sistema frente a métodos tradicionales de clasificación manual.</a:t>
            </a:r>
            <a:endParaRPr lang="en-US" sz="1800" spc="-5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411480" indent="182880" algn="just">
              <a:lnSpc>
                <a:spcPct val="95000"/>
              </a:lnSpc>
              <a:spcAft>
                <a:spcPts val="600"/>
              </a:spcAft>
              <a:tabLst>
                <a:tab pos="182880" algn="l"/>
              </a:tabLst>
            </a:pPr>
            <a:r>
              <a:rPr lang="es-BO" sz="1800" spc="-5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 </a:t>
            </a:r>
            <a:endParaRPr lang="en-US" sz="1800" spc="-5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s-BO" sz="1800" spc="-5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Proponer una mejora en el proceso de control de calidad de granos mediante la integración de sistemas inteligentes.</a:t>
            </a:r>
            <a:endParaRPr lang="en-US" dirty="0"/>
          </a:p>
        </p:txBody>
      </p:sp>
      <p:pic>
        <p:nvPicPr>
          <p:cNvPr id="4098" name="Picture 2" descr="trabajador sosteniendo frijoles de soya después de la cosecha - soja fotografías e imágenes de stock">
            <a:extLst>
              <a:ext uri="{FF2B5EF4-FFF2-40B4-BE49-F238E27FC236}">
                <a16:creationId xmlns:a16="http://schemas.microsoft.com/office/drawing/2014/main" id="{0A16302B-5390-4A0E-A3AF-0D366D0DE4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3993" y="1031847"/>
            <a:ext cx="4448007" cy="5186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090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a automatización en el sector agrícola">
            <a:extLst>
              <a:ext uri="{FF2B5EF4-FFF2-40B4-BE49-F238E27FC236}">
                <a16:creationId xmlns:a16="http://schemas.microsoft.com/office/drawing/2014/main" id="{A08221CF-2D5C-42A5-9FBD-7DD4D0D8A96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79134"/>
            <a:ext cx="6096000" cy="33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C6CDFFB-FC22-4F20-BB3F-8BAB4154F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07" y="647100"/>
            <a:ext cx="11974586" cy="1410539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  <a:t>¿Qué son las Redes Neuronales Convolucionales (CNN) y por qué son clave?</a:t>
            </a:r>
            <a:br>
              <a:rPr lang="es-ES" b="1" dirty="0"/>
            </a:br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10DBC50-8694-4E48-A285-92681DC65441}"/>
              </a:ext>
            </a:extLst>
          </p:cNvPr>
          <p:cNvSpPr txBox="1"/>
          <p:nvPr/>
        </p:nvSpPr>
        <p:spPr>
          <a:xfrm>
            <a:off x="217414" y="1970295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Plataforma de Machine </a:t>
            </a:r>
            <a:r>
              <a:rPr lang="es-ES" b="1" dirty="0" err="1"/>
              <a:t>Learning</a:t>
            </a:r>
            <a:r>
              <a:rPr lang="es-ES" b="1" dirty="0"/>
              <a:t> Accesible</a:t>
            </a:r>
          </a:p>
          <a:p>
            <a:r>
              <a:rPr lang="es-ES" dirty="0"/>
              <a:t>Es una plataforma web de Google que permite crear modelos de aprendizaje automático sin necesidad de escribir código complejo.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07DDF27-0B0A-4A02-9658-69CDE089E42D}"/>
              </a:ext>
            </a:extLst>
          </p:cNvPr>
          <p:cNvSpPr txBox="1"/>
          <p:nvPr/>
        </p:nvSpPr>
        <p:spPr>
          <a:xfrm>
            <a:off x="217414" y="3313760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/>
              <a:t>Entrenamiento</a:t>
            </a:r>
            <a:r>
              <a:rPr lang="en-US" b="1" dirty="0"/>
              <a:t> </a:t>
            </a:r>
            <a:r>
              <a:rPr lang="en-US" b="1" dirty="0" err="1"/>
              <a:t>Rápido</a:t>
            </a:r>
            <a:r>
              <a:rPr lang="en-US" b="1" dirty="0"/>
              <a:t> de </a:t>
            </a:r>
            <a:r>
              <a:rPr lang="en-US" b="1" dirty="0" err="1"/>
              <a:t>Modelos</a:t>
            </a:r>
            <a:endParaRPr lang="en-US" b="1" dirty="0"/>
          </a:p>
          <a:p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entrenar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de </a:t>
            </a:r>
            <a:r>
              <a:rPr lang="en-US" dirty="0" err="1"/>
              <a:t>clasificación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imágenes</a:t>
            </a:r>
            <a:r>
              <a:rPr lang="en-US" dirty="0"/>
              <a:t> (</a:t>
            </a:r>
            <a:r>
              <a:rPr lang="en-US" dirty="0" err="1"/>
              <a:t>fotos</a:t>
            </a:r>
            <a:r>
              <a:rPr lang="en-US" dirty="0"/>
              <a:t> de </a:t>
            </a:r>
            <a:r>
              <a:rPr lang="en-US" dirty="0" err="1"/>
              <a:t>granos</a:t>
            </a:r>
            <a:r>
              <a:rPr lang="en-US" dirty="0"/>
              <a:t>) </a:t>
            </a:r>
            <a:r>
              <a:rPr lang="en-US" dirty="0" err="1"/>
              <a:t>capturadas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real o </a:t>
            </a:r>
            <a:r>
              <a:rPr lang="en-US" dirty="0" err="1"/>
              <a:t>archivos</a:t>
            </a:r>
            <a:r>
              <a:rPr lang="en-US" dirty="0"/>
              <a:t>, ideal para </a:t>
            </a:r>
            <a:r>
              <a:rPr lang="en-US" dirty="0" err="1"/>
              <a:t>categorizar</a:t>
            </a:r>
            <a:r>
              <a:rPr lang="en-US" dirty="0"/>
              <a:t> </a:t>
            </a:r>
            <a:r>
              <a:rPr lang="en-US" dirty="0" err="1"/>
              <a:t>defectos</a:t>
            </a:r>
            <a:r>
              <a:rPr lang="en-US" dirty="0"/>
              <a:t>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F8662F9-0AD8-43CD-B7C3-70EB72E5A502}"/>
              </a:ext>
            </a:extLst>
          </p:cNvPr>
          <p:cNvSpPr txBox="1"/>
          <p:nvPr/>
        </p:nvSpPr>
        <p:spPr>
          <a:xfrm>
            <a:off x="217414" y="4800361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Integración Industrial</a:t>
            </a:r>
          </a:p>
          <a:p>
            <a:r>
              <a:rPr lang="es-ES" dirty="0"/>
              <a:t>Exporta modelos compatibles para integrarse fácilmente con lenguajes de programación como Python y sistemas de control industrial existentes.</a:t>
            </a:r>
          </a:p>
        </p:txBody>
      </p:sp>
    </p:spTree>
    <p:extLst>
      <p:ext uri="{BB962C8B-B14F-4D97-AF65-F5344CB8AC3E}">
        <p14:creationId xmlns:p14="http://schemas.microsoft.com/office/powerpoint/2010/main" val="1104652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F8CE4A-5D9F-4F48-979E-24449B505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70" y="25481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s-ES" b="1" dirty="0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  <a:t>Proceso de Visión Artificial para la Calidad de Soja</a:t>
            </a:r>
            <a:br>
              <a:rPr lang="es-ES" b="1" dirty="0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</a:br>
            <a:endParaRPr lang="en-US" dirty="0">
              <a:solidFill>
                <a:schemeClr val="accent4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3074" name="Picture 2" descr="Granos de soja en un plato">
            <a:extLst>
              <a:ext uri="{FF2B5EF4-FFF2-40B4-BE49-F238E27FC236}">
                <a16:creationId xmlns:a16="http://schemas.microsoft.com/office/drawing/2014/main" id="{995A5EC9-F9B7-4B1D-8F3A-6FDA42B0220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764540D-326B-44A5-8B26-8C313E9DD85A}"/>
              </a:ext>
            </a:extLst>
          </p:cNvPr>
          <p:cNvSpPr txBox="1"/>
          <p:nvPr/>
        </p:nvSpPr>
        <p:spPr>
          <a:xfrm>
            <a:off x="210074" y="3798162"/>
            <a:ext cx="36918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1. </a:t>
            </a:r>
            <a:r>
              <a:rPr lang="en-US" b="1" dirty="0" err="1"/>
              <a:t>Captura</a:t>
            </a:r>
            <a:r>
              <a:rPr lang="en-US" b="1" dirty="0"/>
              <a:t> de </a:t>
            </a:r>
            <a:r>
              <a:rPr lang="en-US" b="1" dirty="0" err="1"/>
              <a:t>Imágenes</a:t>
            </a:r>
            <a:endParaRPr lang="en-US" b="1" dirty="0"/>
          </a:p>
          <a:p>
            <a:r>
              <a:rPr lang="en-US" dirty="0" err="1"/>
              <a:t>Utilizando</a:t>
            </a:r>
            <a:r>
              <a:rPr lang="en-US" dirty="0"/>
              <a:t> </a:t>
            </a:r>
            <a:r>
              <a:rPr lang="en-US" dirty="0" err="1"/>
              <a:t>cámaras</a:t>
            </a:r>
            <a:r>
              <a:rPr lang="en-US" dirty="0"/>
              <a:t> </a:t>
            </a:r>
            <a:r>
              <a:rPr lang="en-US" dirty="0" err="1"/>
              <a:t>estándar</a:t>
            </a:r>
            <a:r>
              <a:rPr lang="en-US" dirty="0"/>
              <a:t>, </a:t>
            </a:r>
            <a:r>
              <a:rPr lang="en-US" dirty="0" err="1"/>
              <a:t>móviles</a:t>
            </a:r>
            <a:r>
              <a:rPr lang="en-US" dirty="0"/>
              <a:t> o </a:t>
            </a:r>
            <a:r>
              <a:rPr lang="en-US" dirty="0" err="1"/>
              <a:t>industriales</a:t>
            </a:r>
            <a:r>
              <a:rPr lang="en-US" dirty="0"/>
              <a:t> para </a:t>
            </a:r>
            <a:r>
              <a:rPr lang="en-US" dirty="0" err="1"/>
              <a:t>obtener</a:t>
            </a:r>
            <a:r>
              <a:rPr lang="en-US" dirty="0"/>
              <a:t> </a:t>
            </a:r>
            <a:r>
              <a:rPr lang="en-US" dirty="0" err="1"/>
              <a:t>muestras</a:t>
            </a:r>
            <a:r>
              <a:rPr lang="en-US" dirty="0"/>
              <a:t> </a:t>
            </a:r>
            <a:r>
              <a:rPr lang="en-US" dirty="0" err="1"/>
              <a:t>representativas</a:t>
            </a:r>
            <a:r>
              <a:rPr lang="en-US" dirty="0"/>
              <a:t> de los </a:t>
            </a:r>
            <a:r>
              <a:rPr lang="en-US" dirty="0" err="1"/>
              <a:t>granos</a:t>
            </a:r>
            <a:r>
              <a:rPr lang="en-US" dirty="0"/>
              <a:t>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9B4C861-F7E9-4FDC-8B99-D93BBF040C46}"/>
              </a:ext>
            </a:extLst>
          </p:cNvPr>
          <p:cNvSpPr txBox="1"/>
          <p:nvPr/>
        </p:nvSpPr>
        <p:spPr>
          <a:xfrm>
            <a:off x="3901930" y="3779334"/>
            <a:ext cx="38568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2. Clasificación por Modelo</a:t>
            </a:r>
          </a:p>
          <a:p>
            <a:r>
              <a:rPr lang="es-ES" dirty="0"/>
              <a:t>El modelo fue entrenado con 400</a:t>
            </a:r>
            <a:r>
              <a:rPr lang="en-US" dirty="0"/>
              <a:t>-500 camaras por </a:t>
            </a:r>
            <a:r>
              <a:rPr lang="en-US" dirty="0" err="1"/>
              <a:t>clases</a:t>
            </a:r>
            <a:r>
              <a:rPr lang="es-ES" dirty="0"/>
              <a:t>.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C4DD0FA-96A7-4FEA-818E-B7F05C0DD9E0}"/>
              </a:ext>
            </a:extLst>
          </p:cNvPr>
          <p:cNvSpPr txBox="1"/>
          <p:nvPr/>
        </p:nvSpPr>
        <p:spPr>
          <a:xfrm>
            <a:off x="7798966" y="3798162"/>
            <a:ext cx="41420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3. Detección de Defectos</a:t>
            </a:r>
          </a:p>
          <a:p>
            <a:r>
              <a:rPr lang="es-ES" dirty="0"/>
              <a:t>Identifica daños, tamaño, color, granos verdes o la presencia de impurezas con alta precisión (&gt;80% en pruebas).</a:t>
            </a:r>
          </a:p>
        </p:txBody>
      </p:sp>
    </p:spTree>
    <p:extLst>
      <p:ext uri="{BB962C8B-B14F-4D97-AF65-F5344CB8AC3E}">
        <p14:creationId xmlns:p14="http://schemas.microsoft.com/office/powerpoint/2010/main" val="1025734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2A2990-95A1-4027-8E99-49B53EB55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  <a:t>Identificación de clases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F55125F-F2D1-42EF-8AB4-310606251D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0" b="16044"/>
          <a:stretch/>
        </p:blipFill>
        <p:spPr>
          <a:xfrm>
            <a:off x="200251" y="2038110"/>
            <a:ext cx="3600000" cy="3615655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B480810-043C-4925-9273-0DD9594E89E8}"/>
              </a:ext>
            </a:extLst>
          </p:cNvPr>
          <p:cNvSpPr txBox="1"/>
          <p:nvPr/>
        </p:nvSpPr>
        <p:spPr>
          <a:xfrm>
            <a:off x="453006" y="1602297"/>
            <a:ext cx="3112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Soja en buen estado</a:t>
            </a:r>
            <a:endParaRPr lang="en-U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18E5990-8CCC-4AEB-BD75-EE9702EC4DCE}"/>
              </a:ext>
            </a:extLst>
          </p:cNvPr>
          <p:cNvSpPr txBox="1"/>
          <p:nvPr/>
        </p:nvSpPr>
        <p:spPr>
          <a:xfrm>
            <a:off x="4848837" y="1426128"/>
            <a:ext cx="28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Soja en mal estado</a:t>
            </a:r>
            <a:endParaRPr lang="en-U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416692F-26D4-4225-B9B5-E7B3CDA3DE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53" b="19144"/>
          <a:stretch/>
        </p:blipFill>
        <p:spPr>
          <a:xfrm>
            <a:off x="4255909" y="2038110"/>
            <a:ext cx="3600000" cy="3393762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3283F8BC-4F7F-49BE-8C4D-AC5A064C2A81}"/>
              </a:ext>
            </a:extLst>
          </p:cNvPr>
          <p:cNvSpPr txBox="1"/>
          <p:nvPr/>
        </p:nvSpPr>
        <p:spPr>
          <a:xfrm>
            <a:off x="8863493" y="1506022"/>
            <a:ext cx="28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Soja en muy mal estado</a:t>
            </a:r>
            <a:endParaRPr lang="en-US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C873433-B6DA-4D05-94E8-7937B7CA18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64" b="10581"/>
          <a:stretch/>
        </p:blipFill>
        <p:spPr>
          <a:xfrm>
            <a:off x="8233270" y="2038110"/>
            <a:ext cx="3600000" cy="317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38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FD3234-1597-48A0-B2D2-18E1C602A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861" y="180567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  <a:t>Integración con Python: Automatización y Análisis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02DA14CB-8F09-41D4-A603-3770DE207E3F}"/>
              </a:ext>
            </a:extLst>
          </p:cNvPr>
          <p:cNvSpPr txBox="1"/>
          <p:nvPr/>
        </p:nvSpPr>
        <p:spPr>
          <a:xfrm>
            <a:off x="225804" y="2259320"/>
            <a:ext cx="609460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dirty="0"/>
              <a:t>Librerías principales: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 err="1"/>
              <a:t>TensorFlow</a:t>
            </a:r>
            <a:r>
              <a:rPr lang="es-ES" b="1" dirty="0"/>
              <a:t>:</a:t>
            </a:r>
            <a:r>
              <a:rPr lang="es-ES" dirty="0"/>
              <a:t> para cargar y ejecutar el modelo de IA exportado.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 err="1"/>
              <a:t>OpenCV</a:t>
            </a:r>
            <a:r>
              <a:rPr lang="es-ES" b="1" dirty="0"/>
              <a:t> (cv2):</a:t>
            </a:r>
            <a:r>
              <a:rPr lang="es-ES" dirty="0"/>
              <a:t> para leer y procesar las imágenes o capturas de cámara.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PIL (</a:t>
            </a:r>
            <a:r>
              <a:rPr lang="es-ES" b="1" dirty="0" err="1"/>
              <a:t>Pillow</a:t>
            </a:r>
            <a:r>
              <a:rPr lang="es-ES" b="1" dirty="0"/>
              <a:t>):</a:t>
            </a:r>
            <a:r>
              <a:rPr lang="es-ES" dirty="0"/>
              <a:t> para manipular las imágenes (tamaño, formato, etc.).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 err="1"/>
              <a:t>NumPy</a:t>
            </a:r>
            <a:r>
              <a:rPr lang="es-ES" b="1" dirty="0"/>
              <a:t>:</a:t>
            </a:r>
            <a:r>
              <a:rPr lang="es-ES" dirty="0"/>
              <a:t> para manejar los datos en forma de matrices.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 err="1"/>
              <a:t>tkinter</a:t>
            </a:r>
            <a:r>
              <a:rPr lang="es-ES" b="1" dirty="0"/>
              <a:t>:</a:t>
            </a:r>
            <a:r>
              <a:rPr lang="es-ES" dirty="0"/>
              <a:t> para crear una pequeña interfaz gráfica.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os:</a:t>
            </a:r>
            <a:r>
              <a:rPr lang="es-ES" dirty="0"/>
              <a:t> para administrar rutas y archivos del sistema.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0FFBABCB-E8E5-414D-BAA0-65BB5805E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546" y="3429000"/>
            <a:ext cx="5852454" cy="346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15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D61680-6828-44D3-9D2D-60936A182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  <a:t>Resultados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AD87F37-7FE8-4CA6-AB2B-5AC87A36ECBB}"/>
              </a:ext>
            </a:extLst>
          </p:cNvPr>
          <p:cNvSpPr txBox="1"/>
          <p:nvPr/>
        </p:nvSpPr>
        <p:spPr>
          <a:xfrm>
            <a:off x="243280" y="1249961"/>
            <a:ext cx="115516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logró entrenar con éxito el modelo en </a:t>
            </a:r>
            <a:r>
              <a:rPr lang="es-ES" dirty="0" err="1"/>
              <a:t>Teachable</a:t>
            </a:r>
            <a:r>
              <a:rPr lang="es-ES" dirty="0"/>
              <a:t> Machine utilizando imágenes de granos de soya en distintos estados.</a:t>
            </a:r>
          </a:p>
          <a:p>
            <a:endParaRPr lang="es-ES" dirty="0"/>
          </a:p>
          <a:p>
            <a:r>
              <a:rPr lang="es-ES" dirty="0"/>
              <a:t>El modelo fue implementado en Python mediante </a:t>
            </a:r>
            <a:r>
              <a:rPr lang="es-ES" dirty="0" err="1"/>
              <a:t>TensorFlow</a:t>
            </a:r>
            <a:r>
              <a:rPr lang="es-ES" dirty="0"/>
              <a:t>, permitiendo clasificar imágenes nuevas con alta precisión.</a:t>
            </a:r>
          </a:p>
          <a:p>
            <a:r>
              <a:rPr lang="es-ES" dirty="0"/>
              <a:t>El sistema identifica correctamente los granos sanos, dañados, inmaduros y deteriorados.</a:t>
            </a:r>
          </a:p>
          <a:p>
            <a:endParaRPr lang="es-ES" dirty="0"/>
          </a:p>
          <a:p>
            <a:r>
              <a:rPr lang="es-ES" dirty="0"/>
              <a:t>Se comprobó que el método automatizado reduce el tiempo de análisis y mejora la uniformidad de los resultados frente a la clasificación manual.</a:t>
            </a:r>
            <a:endParaRPr lang="en-US" dirty="0"/>
          </a:p>
        </p:txBody>
      </p:sp>
      <p:pic>
        <p:nvPicPr>
          <p:cNvPr id="5122" name="Picture 2" descr="Foto enfoque selectivo, manos femeninas con granos de maíz">
            <a:extLst>
              <a:ext uri="{FF2B5EF4-FFF2-40B4-BE49-F238E27FC236}">
                <a16:creationId xmlns:a16="http://schemas.microsoft.com/office/drawing/2014/main" id="{DC0EB9E0-0EF9-40B9-95C4-6A13B8C4BC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267" y="3424141"/>
            <a:ext cx="5193733" cy="345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6942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1293</TotalTime>
  <Words>577</Words>
  <Application>Microsoft Office PowerPoint</Application>
  <PresentationFormat>Panorámica</PresentationFormat>
  <Paragraphs>53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Times New Roman</vt:lpstr>
      <vt:lpstr>Office Theme</vt:lpstr>
      <vt:lpstr>Control de Calidad de Granos de Soja con Visión Artificial: Innovación para la Exportación y Almacenamiento</vt:lpstr>
      <vt:lpstr>El Desafío en la Industria Sojera </vt:lpstr>
      <vt:lpstr>Objetivos</vt:lpstr>
      <vt:lpstr>¿Qué son las Redes Neuronales Convolucionales (CNN) y por qué son clave? </vt:lpstr>
      <vt:lpstr>Proceso de Visión Artificial para la Calidad de Soja </vt:lpstr>
      <vt:lpstr>Identificación de clases</vt:lpstr>
      <vt:lpstr>Integración con Python: Automatización y Análisis</vt:lpstr>
      <vt:lpstr>Resultados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 de Calidad de Granos de Soja con Visión Artificial: Innovación para la Exportación y Almacenamiento</dc:title>
  <dc:creator>Isac Sanchez</dc:creator>
  <cp:lastModifiedBy>Isac Sanchez</cp:lastModifiedBy>
  <cp:revision>21</cp:revision>
  <dcterms:created xsi:type="dcterms:W3CDTF">2025-10-14T18:31:09Z</dcterms:created>
  <dcterms:modified xsi:type="dcterms:W3CDTF">2025-11-26T16:42:40Z</dcterms:modified>
</cp:coreProperties>
</file>

<file path=docProps/thumbnail.jpeg>
</file>